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6" r:id="rId1"/>
  </p:sldMasterIdLst>
  <p:notesMasterIdLst>
    <p:notesMasterId r:id="rId13"/>
  </p:notesMasterIdLst>
  <p:handoutMasterIdLst>
    <p:handoutMasterId r:id="rId14"/>
  </p:handout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8" r:id="rId12"/>
  </p:sldIdLst>
  <p:sldSz cx="12192000" cy="6858000"/>
  <p:notesSz cx="6858000" cy="9144000"/>
  <p:defaultTextStyle>
    <a:defPPr rtl="0"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BA8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138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20" d="100"/>
          <a:sy n="120" d="100"/>
        </p:scale>
        <p:origin x="5040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1682468A-F8DF-4E9A-98A9-7A4A4C22BA05}" type="datetime1">
              <a:rPr lang="nl-NL" smtClean="0"/>
              <a:t>4-2-2021</a:t>
            </a:fld>
            <a:endParaRPr lang="en-US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ED92CB86-0DB9-4A70-B1CF-B23508471F6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557642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F901C9C1-8869-4164-9103-760A82EA1CDD}" type="datetime1">
              <a:rPr lang="nl-NL" smtClean="0"/>
              <a:t>4-2-2021</a:t>
            </a:fld>
            <a:endParaRPr lang="en-US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n-US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nl"/>
              <a:t>Klik om de tekststijlen van het model te bewerken</a:t>
            </a:r>
            <a:endParaRPr lang="en-US"/>
          </a:p>
          <a:p>
            <a:pPr lvl="1" rtl="0"/>
            <a:r>
              <a:rPr lang="nl"/>
              <a:t>Tweede niveau</a:t>
            </a:r>
          </a:p>
          <a:p>
            <a:pPr lvl="2" rtl="0"/>
            <a:r>
              <a:rPr lang="nl"/>
              <a:t>Derde niveau</a:t>
            </a:r>
          </a:p>
          <a:p>
            <a:pPr lvl="3" rtl="0"/>
            <a:r>
              <a:rPr lang="nl"/>
              <a:t>Vierde niveau</a:t>
            </a:r>
          </a:p>
          <a:p>
            <a:pPr lvl="4" rtl="0"/>
            <a:r>
              <a:rPr lang="nl"/>
              <a:t>Vijfde niveau</a:t>
            </a:r>
            <a:endParaRPr lang="en-US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9C2B151B-D7D1-48E5-8230-5AADBC794F88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59278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hoek 9">
            <a:extLst>
              <a:ext uri="{FF2B5EF4-FFF2-40B4-BE49-F238E27FC236}">
                <a16:creationId xmlns:a16="http://schemas.microsoft.com/office/drawing/2014/main" id="{39E3965E-AC41-4711-9D10-E25ABB132D86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1097280" y="758952"/>
            <a:ext cx="10058400" cy="3566160"/>
          </a:xfrm>
        </p:spPr>
        <p:txBody>
          <a:bodyPr rtlCol="0" anchor="b">
            <a:normAutofit/>
          </a:bodyPr>
          <a:lstStyle>
            <a:lvl1pPr algn="l">
              <a:lnSpc>
                <a:spcPct val="90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r>
              <a:rPr lang="nl" dirty="0"/>
              <a:t>Klik om de titelstijl van het model te bewerken</a:t>
            </a:r>
            <a:endParaRPr lang="en-US" dirty="0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1100051" y="4645152"/>
            <a:ext cx="10058400" cy="1143000"/>
          </a:xfrm>
        </p:spPr>
        <p:txBody>
          <a:bodyPr lIns="91440" rIns="91440" rtlCol="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pPr rtl="0"/>
            <a:r>
              <a:rPr lang="nl-NL"/>
              <a:t>Klikken om de ondertitelstijl van het model te bewerken</a:t>
            </a:r>
            <a:endParaRPr lang="en-US" dirty="0"/>
          </a:p>
        </p:txBody>
      </p:sp>
      <p:cxnSp>
        <p:nvCxnSpPr>
          <p:cNvPr id="9" name="Rechte verbindingslijn 8">
            <a:extLst>
              <a:ext uri="{FF2B5EF4-FFF2-40B4-BE49-F238E27FC236}">
                <a16:creationId xmlns:a16="http://schemas.microsoft.com/office/drawing/2014/main" id="{1F5DC8C3-BA5F-4EED-BB9A-A14272BD82A1}"/>
              </a:ext>
            </a:extLst>
          </p:cNvPr>
          <p:cNvCxnSpPr/>
          <p:nvPr/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0FA062C-438B-435B-AC72-11EE0553D348}" type="datetime1">
              <a:rPr lang="nl-NL" smtClean="0"/>
              <a:t>4-2-2021</a:t>
            </a:fld>
            <a:endParaRPr lang="en-US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83314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 rtlCol="0"/>
          <a:lstStyle/>
          <a:p>
            <a:pPr lvl="0" rtl="0"/>
            <a:r>
              <a:rPr lang="nl-NL"/>
              <a:t>Klikken om de tekststijl van het model te bewerken</a:t>
            </a:r>
          </a:p>
          <a:p>
            <a:pPr lvl="1" rtl="0"/>
            <a:r>
              <a:rPr lang="nl-NL"/>
              <a:t>Tweede niveau</a:t>
            </a:r>
          </a:p>
          <a:p>
            <a:pPr lvl="2" rtl="0"/>
            <a:r>
              <a:rPr lang="nl-NL"/>
              <a:t>Derde niveau</a:t>
            </a:r>
          </a:p>
          <a:p>
            <a:pPr lvl="3" rtl="0"/>
            <a:r>
              <a:rPr lang="nl-NL"/>
              <a:t>Vierde niveau</a:t>
            </a:r>
          </a:p>
          <a:p>
            <a:pPr lvl="4" rtl="0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7D5506EE-1026-4F35-9ACC-BD05BE0F9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4DE0F8E-8C2A-4EA9-82B4-D806D34B557D}" type="datetime1">
              <a:rPr lang="nl-NL" smtClean="0"/>
              <a:t>4-2-2021</a:t>
            </a:fld>
            <a:endParaRPr lang="en-US" dirty="0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B7696E5F-8D95-4450-AE52-5438E6EDE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999B2253-74CC-409E-BEB0-F8EFCFCB5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22698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>
            <a:extLst>
              <a:ext uri="{FF2B5EF4-FFF2-40B4-BE49-F238E27FC236}">
                <a16:creationId xmlns:a16="http://schemas.microsoft.com/office/drawing/2014/main" id="{E1B68A5B-D9FA-424B-A4EB-30E7223836B3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 rtlCol="0"/>
          <a:lstStyle/>
          <a:p>
            <a:pPr rtl="0"/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 rtlCol="0"/>
          <a:lstStyle/>
          <a:p>
            <a:pPr lvl="0" rtl="0"/>
            <a:r>
              <a:rPr lang="nl-NL"/>
              <a:t>Klikken om de tekststijl van het model te bewerken</a:t>
            </a:r>
          </a:p>
          <a:p>
            <a:pPr lvl="1" rtl="0"/>
            <a:r>
              <a:rPr lang="nl-NL"/>
              <a:t>Tweede niveau</a:t>
            </a:r>
          </a:p>
          <a:p>
            <a:pPr lvl="2" rtl="0"/>
            <a:r>
              <a:rPr lang="nl-NL"/>
              <a:t>Derde niveau</a:t>
            </a:r>
          </a:p>
          <a:p>
            <a:pPr lvl="3" rtl="0"/>
            <a:r>
              <a:rPr lang="nl-NL"/>
              <a:t>Vierde niveau</a:t>
            </a:r>
          </a:p>
          <a:p>
            <a:pPr lvl="4" rtl="0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AF33D6B0-F070-45C4-A472-19F432BE3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5C4D6BC-2A99-4B5A-A80A-D2F510080855}" type="datetime1">
              <a:rPr lang="nl-NL" smtClean="0"/>
              <a:t>4-2-2021</a:t>
            </a:fld>
            <a:endParaRPr lang="en-US" dirty="0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9975399F-DAB2-410D-967F-ED17E6F79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10" name="Tijdelijke aanduiding voor dianummer 9">
            <a:extLst>
              <a:ext uri="{FF2B5EF4-FFF2-40B4-BE49-F238E27FC236}">
                <a16:creationId xmlns:a16="http://schemas.microsoft.com/office/drawing/2014/main" id="{F762A46F-6BE5-4D12-9412-5CA7672EA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18272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inhou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nl-NL"/>
              <a:t>Klikken om de tekststijl van het model te bewerken</a:t>
            </a:r>
          </a:p>
          <a:p>
            <a:pPr lvl="1" rtl="0"/>
            <a:r>
              <a:rPr lang="nl-NL"/>
              <a:t>Tweede niveau</a:t>
            </a:r>
          </a:p>
          <a:p>
            <a:pPr lvl="2" rtl="0"/>
            <a:r>
              <a:rPr lang="nl-NL"/>
              <a:t>Derde niveau</a:t>
            </a:r>
          </a:p>
          <a:p>
            <a:pPr lvl="3" rtl="0"/>
            <a:r>
              <a:rPr lang="nl-NL"/>
              <a:t>Vierde niveau</a:t>
            </a:r>
          </a:p>
          <a:p>
            <a:pPr lvl="4" rtl="0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8F39E6F-C4D3-4233-838E-9ABAB79681C5}" type="datetime1">
              <a:rPr lang="nl-NL" smtClean="0"/>
              <a:t>4-2-2021</a:t>
            </a:fld>
            <a:endParaRPr lang="en-US" dirty="0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062CA021-2578-47CB-822C-BDDFF7223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26706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ekop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hoek 9">
            <a:extLst>
              <a:ext uri="{FF2B5EF4-FFF2-40B4-BE49-F238E27FC236}">
                <a16:creationId xmlns:a16="http://schemas.microsoft.com/office/drawing/2014/main" id="{A585C21A-8B93-4657-B5DF-7EAEAD3BE127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rtlCol="0" anchor="b" anchorCtr="0">
            <a:normAutofit/>
          </a:bodyPr>
          <a:lstStyle>
            <a:lvl1pPr>
              <a:lnSpc>
                <a:spcPct val="90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1097280" y="4663440"/>
            <a:ext cx="10058400" cy="1143000"/>
          </a:xfrm>
        </p:spPr>
        <p:txBody>
          <a:bodyPr lIns="91440" rIns="91440" rtlCol="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nl-NL"/>
              <a:t>Klikken om de tekststijl van het model te bewerken</a:t>
            </a:r>
          </a:p>
        </p:txBody>
      </p:sp>
      <p:cxnSp>
        <p:nvCxnSpPr>
          <p:cNvPr id="9" name="Rechte verbindingslijn 8">
            <a:extLst>
              <a:ext uri="{FF2B5EF4-FFF2-40B4-BE49-F238E27FC236}">
                <a16:creationId xmlns:a16="http://schemas.microsoft.com/office/drawing/2014/main" id="{459DE2C1-4C52-40A3-8959-27B2C1BEBFF6}"/>
              </a:ext>
            </a:extLst>
          </p:cNvPr>
          <p:cNvCxnSpPr/>
          <p:nvPr/>
        </p:nvCxnSpPr>
        <p:spPr>
          <a:xfrm>
            <a:off x="1207658" y="4485132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AAF2E137-EC28-48F8-9198-1F025390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60746DE-BCB6-4742-BAD3-23D789492DEA}" type="datetime1">
              <a:rPr lang="nl-NL" smtClean="0"/>
              <a:t>4-2-2021</a:t>
            </a:fld>
            <a:endParaRPr lang="en-US" dirty="0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189422CD-6F62-4DD6-89EF-07A60B42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11" name="Tijdelijke aanduiding voor dianummer 10">
            <a:extLst>
              <a:ext uri="{FF2B5EF4-FFF2-40B4-BE49-F238E27FC236}">
                <a16:creationId xmlns:a16="http://schemas.microsoft.com/office/drawing/2014/main" id="{69C6AFF8-42B4-4D05-969B-9F5FB335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41625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ee, inhou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 rtlCol="0"/>
          <a:lstStyle/>
          <a:p>
            <a:pPr rtl="0"/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 hasCustomPrompt="1"/>
          </p:nvPr>
        </p:nvSpPr>
        <p:spPr>
          <a:xfrm>
            <a:off x="1097280" y="2120900"/>
            <a:ext cx="4639736" cy="3748193"/>
          </a:xfrm>
        </p:spPr>
        <p:txBody>
          <a:bodyPr rtlCol="0"/>
          <a:lstStyle>
            <a:lvl1pPr>
              <a:defRPr/>
            </a:lvl1pPr>
          </a:lstStyle>
          <a:p>
            <a:pPr lvl="0" rtl="0"/>
            <a:r>
              <a:rPr lang="nl" dirty="0"/>
              <a:t>Klik om de tekststijlen van het model te bewerken</a:t>
            </a:r>
          </a:p>
          <a:p>
            <a:pPr lvl="1" rtl="0"/>
            <a:r>
              <a:rPr lang="nl" dirty="0"/>
              <a:t>Tweede niveau</a:t>
            </a:r>
          </a:p>
          <a:p>
            <a:pPr lvl="2" rtl="0"/>
            <a:r>
              <a:rPr lang="nl" dirty="0"/>
              <a:t>Derde niveau</a:t>
            </a:r>
          </a:p>
          <a:p>
            <a:pPr lvl="3" rtl="0"/>
            <a:r>
              <a:rPr lang="nl" dirty="0"/>
              <a:t>Vierde niveau</a:t>
            </a:r>
          </a:p>
          <a:p>
            <a:pPr lvl="4" rtl="0"/>
            <a:r>
              <a:rPr lang="nl" dirty="0"/>
              <a:t>Vijfde niveau</a:t>
            </a:r>
            <a:endParaRPr lang="en-US" dirty="0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 hasCustomPrompt="1"/>
          </p:nvPr>
        </p:nvSpPr>
        <p:spPr>
          <a:xfrm>
            <a:off x="6515944" y="2120900"/>
            <a:ext cx="4639736" cy="3748194"/>
          </a:xfrm>
        </p:spPr>
        <p:txBody>
          <a:bodyPr rtlCol="0"/>
          <a:lstStyle>
            <a:lvl1pPr>
              <a:defRPr/>
            </a:lvl1pPr>
          </a:lstStyle>
          <a:p>
            <a:pPr lvl="0" rtl="0"/>
            <a:r>
              <a:rPr lang="nl" dirty="0"/>
              <a:t>Klik om de tekststijlen van het model te bewerken</a:t>
            </a:r>
          </a:p>
          <a:p>
            <a:pPr lvl="1" rtl="0"/>
            <a:r>
              <a:rPr lang="nl" dirty="0"/>
              <a:t>Tweede niveau</a:t>
            </a:r>
          </a:p>
          <a:p>
            <a:pPr lvl="2" rtl="0"/>
            <a:r>
              <a:rPr lang="nl" dirty="0"/>
              <a:t>Derde niveau</a:t>
            </a:r>
          </a:p>
          <a:p>
            <a:pPr lvl="3" rtl="0"/>
            <a:r>
              <a:rPr lang="nl" dirty="0"/>
              <a:t>Vierde niveau</a:t>
            </a:r>
          </a:p>
          <a:p>
            <a:pPr lvl="4" rtl="0"/>
            <a:r>
              <a:rPr lang="nl" dirty="0"/>
              <a:t>Vijfde niveau</a:t>
            </a:r>
            <a:endParaRPr lang="en-US" dirty="0"/>
          </a:p>
        </p:txBody>
      </p:sp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5782D47D-B0DC-4C40-BCC6-BBBA32584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F007331-9111-4CF7-BB53-7967C82BE855}" type="datetime1">
              <a:rPr lang="nl-NL" smtClean="0"/>
              <a:t>4-2-2021</a:t>
            </a:fld>
            <a:endParaRPr lang="en-US" dirty="0"/>
          </a:p>
        </p:txBody>
      </p:sp>
      <p:sp>
        <p:nvSpPr>
          <p:cNvPr id="9" name="Tijdelijke aanduiding voor voettekst 8">
            <a:extLst>
              <a:ext uri="{FF2B5EF4-FFF2-40B4-BE49-F238E27FC236}">
                <a16:creationId xmlns:a16="http://schemas.microsoft.com/office/drawing/2014/main" id="{4690D34E-7EBD-44B2-83CA-4C126A18D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10" name="Tijdelijke aanduiding voor dianummer 9">
            <a:extLst>
              <a:ext uri="{FF2B5EF4-FFF2-40B4-BE49-F238E27FC236}">
                <a16:creationId xmlns:a16="http://schemas.microsoft.com/office/drawing/2014/main" id="{2AC511A1-9BBD-42DE-92FB-2AF44F8E9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66630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 rtlCol="0"/>
          <a:lstStyle/>
          <a:p>
            <a:pPr rtl="0"/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 hasCustomPrompt="1"/>
          </p:nvPr>
        </p:nvSpPr>
        <p:spPr>
          <a:xfrm>
            <a:off x="1097280" y="2057400"/>
            <a:ext cx="4639736" cy="736282"/>
          </a:xfrm>
        </p:spPr>
        <p:txBody>
          <a:bodyPr lIns="91440" rIns="91440" rtlCol="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nl" dirty="0"/>
              <a:t>Klik om de tekststijlen van het model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 hasCustomPrompt="1"/>
          </p:nvPr>
        </p:nvSpPr>
        <p:spPr>
          <a:xfrm>
            <a:off x="1097280" y="2958274"/>
            <a:ext cx="4639736" cy="2910821"/>
          </a:xfrm>
        </p:spPr>
        <p:txBody>
          <a:bodyPr rtlCol="0"/>
          <a:lstStyle>
            <a:lvl1pPr>
              <a:defRPr/>
            </a:lvl1pPr>
          </a:lstStyle>
          <a:p>
            <a:pPr lvl="0" rtl="0"/>
            <a:r>
              <a:rPr lang="nl" dirty="0"/>
              <a:t>Klik om de tekststijlen van het model te bewerken</a:t>
            </a:r>
          </a:p>
          <a:p>
            <a:pPr lvl="1" rtl="0"/>
            <a:r>
              <a:rPr lang="nl" dirty="0"/>
              <a:t>Tweede niveau</a:t>
            </a:r>
          </a:p>
          <a:p>
            <a:pPr lvl="2" rtl="0"/>
            <a:r>
              <a:rPr lang="nl" dirty="0"/>
              <a:t>Derde niveau</a:t>
            </a:r>
          </a:p>
          <a:p>
            <a:pPr lvl="3" rtl="0"/>
            <a:r>
              <a:rPr lang="nl" dirty="0"/>
              <a:t>Vierde niveau</a:t>
            </a:r>
          </a:p>
          <a:p>
            <a:pPr lvl="4" rtl="0"/>
            <a:r>
              <a:rPr lang="nl" dirty="0"/>
              <a:t>Vijfde niveau</a:t>
            </a:r>
            <a:endParaRPr lang="en-US" dirty="0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 hasCustomPrompt="1"/>
          </p:nvPr>
        </p:nvSpPr>
        <p:spPr>
          <a:xfrm>
            <a:off x="6515944" y="2057400"/>
            <a:ext cx="4639736" cy="736282"/>
          </a:xfrm>
        </p:spPr>
        <p:txBody>
          <a:bodyPr lIns="91440" rIns="91440" rtlCol="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nl" dirty="0"/>
              <a:t>Klik om de tekststijlen van het model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 hasCustomPrompt="1"/>
          </p:nvPr>
        </p:nvSpPr>
        <p:spPr>
          <a:xfrm>
            <a:off x="6515944" y="2958273"/>
            <a:ext cx="4639736" cy="2910821"/>
          </a:xfrm>
        </p:spPr>
        <p:txBody>
          <a:bodyPr rtlCol="0"/>
          <a:lstStyle>
            <a:lvl1pPr>
              <a:defRPr/>
            </a:lvl1pPr>
          </a:lstStyle>
          <a:p>
            <a:pPr lvl="0" rtl="0"/>
            <a:r>
              <a:rPr lang="nl" dirty="0"/>
              <a:t>Klik om de tekststijlen van het model te bewerken</a:t>
            </a:r>
          </a:p>
          <a:p>
            <a:pPr lvl="1" rtl="0"/>
            <a:r>
              <a:rPr lang="nl" dirty="0"/>
              <a:t>Tweede niveau</a:t>
            </a:r>
          </a:p>
          <a:p>
            <a:pPr lvl="2" rtl="0"/>
            <a:r>
              <a:rPr lang="nl" dirty="0"/>
              <a:t>Derde niveau</a:t>
            </a:r>
          </a:p>
          <a:p>
            <a:pPr lvl="3" rtl="0"/>
            <a:r>
              <a:rPr lang="nl" dirty="0"/>
              <a:t>Vierde niveau</a:t>
            </a:r>
          </a:p>
          <a:p>
            <a:pPr lvl="4" rtl="0"/>
            <a:r>
              <a:rPr lang="nl" dirty="0"/>
              <a:t>Vijfde niveau</a:t>
            </a:r>
            <a:endParaRPr lang="en-US" dirty="0"/>
          </a:p>
        </p:txBody>
      </p:sp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8AF8A515-AA94-45D1-9223-5C2272618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CF4AAB0-CA0B-4B50-BAF5-64285225E6D3}" type="datetime1">
              <a:rPr lang="nl-NL" smtClean="0"/>
              <a:t>4-2-2021</a:t>
            </a:fld>
            <a:endParaRPr lang="en-US" dirty="0"/>
          </a:p>
        </p:txBody>
      </p:sp>
      <p:sp>
        <p:nvSpPr>
          <p:cNvPr id="11" name="Tijdelijke aanduiding voor voettekst 10">
            <a:extLst>
              <a:ext uri="{FF2B5EF4-FFF2-40B4-BE49-F238E27FC236}">
                <a16:creationId xmlns:a16="http://schemas.microsoft.com/office/drawing/2014/main" id="{D052F5BC-98E0-4D60-AD67-9547738B7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12" name="Tijdelijke aanduiding voor dianummer 11">
            <a:extLst>
              <a:ext uri="{FF2B5EF4-FFF2-40B4-BE49-F238E27FC236}">
                <a16:creationId xmlns:a16="http://schemas.microsoft.com/office/drawing/2014/main" id="{A38552DC-952E-41EA-AAAF-C2187523C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81946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6" name="Tijdelijke aanduiding voor datum 5">
            <a:extLst>
              <a:ext uri="{FF2B5EF4-FFF2-40B4-BE49-F238E27FC236}">
                <a16:creationId xmlns:a16="http://schemas.microsoft.com/office/drawing/2014/main" id="{7392073F-158F-44A3-8913-917AFFC1B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7EE9EEA-93A4-4AC0-82A3-AAE045D26265}" type="datetime1">
              <a:rPr lang="nl-NL" smtClean="0"/>
              <a:t>4-2-2021</a:t>
            </a:fld>
            <a:endParaRPr lang="en-US" dirty="0"/>
          </a:p>
        </p:txBody>
      </p:sp>
      <p:sp>
        <p:nvSpPr>
          <p:cNvPr id="7" name="Tijdelijke aanduiding voor voettekst 6">
            <a:extLst>
              <a:ext uri="{FF2B5EF4-FFF2-40B4-BE49-F238E27FC236}">
                <a16:creationId xmlns:a16="http://schemas.microsoft.com/office/drawing/2014/main" id="{EED72207-24CA-42B7-A975-2F8E41CBA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8" name="Tijdelijke aanduiding voor dianummer 7">
            <a:extLst>
              <a:ext uri="{FF2B5EF4-FFF2-40B4-BE49-F238E27FC236}">
                <a16:creationId xmlns:a16="http://schemas.microsoft.com/office/drawing/2014/main" id="{D01080F2-251A-4B88-9A62-16F46D724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18605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hoek 9">
            <a:extLst>
              <a:ext uri="{FF2B5EF4-FFF2-40B4-BE49-F238E27FC236}">
                <a16:creationId xmlns:a16="http://schemas.microsoft.com/office/drawing/2014/main" id="{A8E9C91B-7EAD-4562-AB0E-DFB9663AECE3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94E9223F-721F-47BF-9FD5-0F8D12FF0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5510036-C9F6-4A25-952D-E980D1218E5A}" type="datetime1">
              <a:rPr lang="nl-NL" smtClean="0"/>
              <a:t>4-2-2021</a:t>
            </a:fld>
            <a:endParaRPr lang="en-US" dirty="0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05915714-6BBA-4593-8591-4E26F7D58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BE06F857-D2E1-44DD-ABDD-EBB739645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14226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43466" y="786383"/>
            <a:ext cx="3517567" cy="2093975"/>
          </a:xfrm>
        </p:spPr>
        <p:txBody>
          <a:bodyPr rtlCol="0" anchor="b">
            <a:normAutofit/>
          </a:bodyPr>
          <a:lstStyle>
            <a:lvl1pPr>
              <a:lnSpc>
                <a:spcPct val="90000"/>
              </a:lnSpc>
              <a:defRPr sz="3600" b="0">
                <a:solidFill>
                  <a:srgbClr val="FFFFFF"/>
                </a:solidFill>
              </a:defRPr>
            </a:lvl1pPr>
          </a:lstStyle>
          <a:p>
            <a:pPr rtl="0"/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458984" y="812799"/>
            <a:ext cx="5928344" cy="5294757"/>
          </a:xfrm>
        </p:spPr>
        <p:txBody>
          <a:bodyPr rtlCol="0"/>
          <a:lstStyle/>
          <a:p>
            <a:pPr lvl="0" rtl="0"/>
            <a:r>
              <a:rPr lang="nl-NL"/>
              <a:t>Klikken om de tekststijl van het model te bewerken</a:t>
            </a:r>
          </a:p>
          <a:p>
            <a:pPr lvl="1" rtl="0"/>
            <a:r>
              <a:rPr lang="nl-NL"/>
              <a:t>Tweede niveau</a:t>
            </a:r>
          </a:p>
          <a:p>
            <a:pPr lvl="2" rtl="0"/>
            <a:r>
              <a:rPr lang="nl-NL"/>
              <a:t>Derde niveau</a:t>
            </a:r>
          </a:p>
          <a:p>
            <a:pPr lvl="3" rtl="0"/>
            <a:r>
              <a:rPr lang="nl-NL"/>
              <a:t>Vierde niveau</a:t>
            </a:r>
          </a:p>
          <a:p>
            <a:pPr lvl="4" rtl="0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43465" y="3043050"/>
            <a:ext cx="3517567" cy="3064505"/>
          </a:xfrm>
        </p:spPr>
        <p:txBody>
          <a:bodyPr lIns="91440" rIns="91440" rtlCol="0"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>
          <a:xfrm>
            <a:off x="643464" y="6446520"/>
            <a:ext cx="3517568" cy="365125"/>
          </a:xfrm>
        </p:spPr>
        <p:txBody>
          <a:bodyPr rtlCol="0"/>
          <a:lstStyle>
            <a:lvl1pPr algn="l">
              <a:defRPr/>
            </a:lvl1pPr>
          </a:lstStyle>
          <a:p>
            <a:pPr rtl="0"/>
            <a:fld id="{7EC0246C-263D-46C0-97C2-33055410F436}" type="datetime1">
              <a:rPr lang="nl-NL" smtClean="0"/>
              <a:t>4-2-2021</a:t>
            </a:fld>
            <a:endParaRPr lang="en-US" dirty="0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>
          <a:xfrm>
            <a:off x="5458983" y="6446520"/>
            <a:ext cx="5334019" cy="365125"/>
          </a:xfrm>
        </p:spPr>
        <p:txBody>
          <a:bodyPr rtlCol="0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pPr rtl="0"/>
            <a:endParaRPr lang="en-US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3A98EE3D-8CD1-4C3F-BD1C-C98C9596463C}" type="slidenum">
              <a:rPr lang="en-US" smtClean="0"/>
              <a:pPr rtl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32822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>
            <a:extLst>
              <a:ext uri="{FF2B5EF4-FFF2-40B4-BE49-F238E27FC236}">
                <a16:creationId xmlns:a16="http://schemas.microsoft.com/office/drawing/2014/main" id="{DA134939-39C0-4522-A125-A13DFDA66490}"/>
              </a:ext>
            </a:extLst>
          </p:cNvPr>
          <p:cNvSpPr/>
          <p:nvPr/>
        </p:nvSpPr>
        <p:spPr>
          <a:xfrm>
            <a:off x="0" y="4578350"/>
            <a:ext cx="12188825" cy="227965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ijdelijke aanduiding voor afbeelding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578350"/>
          </a:xfrm>
          <a:solidFill>
            <a:schemeClr val="bg1">
              <a:lumMod val="85000"/>
            </a:schemeClr>
          </a:solidFill>
        </p:spPr>
        <p:txBody>
          <a:bodyPr lIns="457200" tIns="457200" rtlCol="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97279" y="4799362"/>
            <a:ext cx="10113645" cy="743682"/>
          </a:xfrm>
        </p:spPr>
        <p:txBody>
          <a:bodyPr tIns="0" bIns="0" rtlCol="0" anchor="b">
            <a:noAutofit/>
          </a:bodyPr>
          <a:lstStyle>
            <a:lvl1pPr>
              <a:defRPr sz="3500" b="0">
                <a:solidFill>
                  <a:srgbClr val="FFFFFF"/>
                </a:solidFill>
              </a:defRPr>
            </a:lvl1pPr>
          </a:lstStyle>
          <a:p>
            <a:pPr rtl="0"/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097279" y="5715000"/>
            <a:ext cx="10113264" cy="609600"/>
          </a:xfrm>
        </p:spPr>
        <p:txBody>
          <a:bodyPr lIns="91440" tIns="0" rIns="91440" bIns="0" rtlCol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fld id="{AC828DE5-5E25-48F8-9D08-0AAF94E065B7}" type="datetime1">
              <a:rPr lang="nl-NL" smtClean="0"/>
              <a:t>4-2-2021</a:t>
            </a:fld>
            <a:endParaRPr lang="en-US" dirty="0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6818262" cy="365125"/>
          </a:xfrm>
        </p:spPr>
        <p:txBody>
          <a:bodyPr rtlCol="0"/>
          <a:lstStyle/>
          <a:p>
            <a:pPr algn="l" rtl="0"/>
            <a:endParaRPr lang="en-US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32677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>
            <a:extLst>
              <a:ext uri="{FF2B5EF4-FFF2-40B4-BE49-F238E27FC236}">
                <a16:creationId xmlns:a16="http://schemas.microsoft.com/office/drawing/2014/main" id="{416A0E3C-60E6-4F39-BC55-5F7C224E1F7C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nl"/>
              <a:t>Klik om de titelstijl van het model te bewerken</a:t>
            </a:r>
            <a:endParaRPr lang="en-US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1097280" y="2108201"/>
            <a:ext cx="10058400" cy="376089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 rtl="0"/>
            <a:r>
              <a:rPr lang="nl"/>
              <a:t>Klik om de tekststijlen van het model te bewerken</a:t>
            </a:r>
          </a:p>
          <a:p>
            <a:pPr lvl="1" rtl="0"/>
            <a:r>
              <a:rPr lang="nl"/>
              <a:t>Tweede niveau</a:t>
            </a:r>
          </a:p>
          <a:p>
            <a:pPr lvl="2" rtl="0"/>
            <a:r>
              <a:rPr lang="nl"/>
              <a:t>Derde niveau</a:t>
            </a:r>
          </a:p>
          <a:p>
            <a:pPr lvl="3" rtl="0"/>
            <a:r>
              <a:rPr lang="nl"/>
              <a:t>Vierde niveau</a:t>
            </a:r>
          </a:p>
          <a:p>
            <a:pPr lvl="4" rtl="0"/>
            <a:r>
              <a:rPr lang="nl"/>
              <a:t>Vijfde niveau</a:t>
            </a:r>
            <a:endParaRPr lang="en-US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218426" y="6446838"/>
            <a:ext cx="2584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rgbClr val="FFFFFF"/>
                </a:solidFill>
              </a:defRPr>
            </a:lvl1pPr>
          </a:lstStyle>
          <a:p>
            <a:pPr rtl="0"/>
            <a:fld id="{FBBDB2E9-45E4-446B-B384-7A1A43730A2E}" type="datetime1">
              <a:rPr lang="nl-NL" smtClean="0"/>
              <a:t>4-2-2021</a:t>
            </a:fld>
            <a:endParaRPr lang="en-US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1097279" y="6446838"/>
            <a:ext cx="68182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baseline="0">
                <a:solidFill>
                  <a:srgbClr val="FFFFFF"/>
                </a:solidFill>
              </a:defRPr>
            </a:lvl1pPr>
          </a:lstStyle>
          <a:p>
            <a:pPr rtl="0"/>
            <a:endParaRPr lang="en-US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10993582" y="6446838"/>
            <a:ext cx="7800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rgbClr val="FFFFFF"/>
                </a:solidFill>
              </a:defRPr>
            </a:lvl1pPr>
          </a:lstStyle>
          <a:p>
            <a:pPr rtl="0"/>
            <a:fld id="{3A98EE3D-8CD1-4C3F-BD1C-C98C9596463C}" type="slidenum">
              <a:rPr lang="en-US" smtClean="0"/>
              <a:t>‹nr.›</a:t>
            </a:fld>
            <a:endParaRPr lang="en-US" dirty="0"/>
          </a:p>
        </p:txBody>
      </p:sp>
      <p:cxnSp>
        <p:nvCxnSpPr>
          <p:cNvPr id="10" name="Rechte verbindingslijn 9">
            <a:extLst>
              <a:ext uri="{FF2B5EF4-FFF2-40B4-BE49-F238E27FC236}">
                <a16:creationId xmlns:a16="http://schemas.microsoft.com/office/drawing/2014/main" id="{C5025DAC-8B93-4160-B017-3A274A5828C0}"/>
              </a:ext>
            </a:extLst>
          </p:cNvPr>
          <p:cNvCxnSpPr/>
          <p:nvPr/>
        </p:nvCxnSpPr>
        <p:spPr>
          <a:xfrm>
            <a:off x="1193532" y="1897380"/>
            <a:ext cx="996696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49822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47" r:id="rId3"/>
    <p:sldLayoutId id="2147483743" r:id="rId4"/>
    <p:sldLayoutId id="2147483738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700" i="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11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1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7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.png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2.pn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8.m4a"/><Relationship Id="rId7" Type="http://schemas.openxmlformats.org/officeDocument/2006/relationships/image" Target="../media/image11.jpeg"/><Relationship Id="rId2" Type="http://schemas.microsoft.com/office/2007/relationships/media" Target="../media/media8.m4a"/><Relationship Id="rId1" Type="http://schemas.openxmlformats.org/officeDocument/2006/relationships/tags" Target="../tags/tag1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2" Type="http://schemas.microsoft.com/office/2007/relationships/media" Target="../media/media9.m4a"/><Relationship Id="rId1" Type="http://schemas.openxmlformats.org/officeDocument/2006/relationships/tags" Target="../tags/tag2.xml"/><Relationship Id="rId6" Type="http://schemas.openxmlformats.org/officeDocument/2006/relationships/image" Target="../media/image2.png"/><Relationship Id="rId5" Type="http://schemas.openxmlformats.org/officeDocument/2006/relationships/image" Target="../media/image11.jpeg"/><Relationship Id="rId4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8FD68DA-43BA-4508-8DE2-BA9BB7B2FA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6" y="786383"/>
            <a:ext cx="3517567" cy="2093975"/>
          </a:xfrm>
        </p:spPr>
        <p:txBody>
          <a:bodyPr rtlCol="0" anchor="b">
            <a:normAutofit/>
          </a:bodyPr>
          <a:lstStyle/>
          <a:p>
            <a:pPr rtl="0"/>
            <a:r>
              <a:rPr lang="nl" dirty="0"/>
              <a:t>Signaleren van gezondheids-problemen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CC4D2CF2-44B7-4F05-8819-B0455BD49B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0" r="21471"/>
          <a:stretch/>
        </p:blipFill>
        <p:spPr bwMode="auto">
          <a:xfrm>
            <a:off x="5458984" y="812799"/>
            <a:ext cx="5928344" cy="5294757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3" name="Subtitel 2">
            <a:extLst>
              <a:ext uri="{FF2B5EF4-FFF2-40B4-BE49-F238E27FC236}">
                <a16:creationId xmlns:a16="http://schemas.microsoft.com/office/drawing/2014/main" id="{A8E9CFF2-3777-4FF4-A759-8491175B0B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3464" y="4292730"/>
            <a:ext cx="3517567" cy="3064505"/>
          </a:xfrm>
        </p:spPr>
        <p:txBody>
          <a:bodyPr rtlCol="0">
            <a:normAutofit/>
          </a:bodyPr>
          <a:lstStyle/>
          <a:p>
            <a:pPr rtl="0"/>
            <a:r>
              <a:rPr lang="nl" dirty="0"/>
              <a:t>Les 1 </a:t>
            </a:r>
          </a:p>
          <a:p>
            <a:pPr rtl="0"/>
            <a:r>
              <a:rPr lang="nl" dirty="0"/>
              <a:t>Project Nikola</a:t>
            </a:r>
          </a:p>
          <a:p>
            <a:pPr rtl="0"/>
            <a:r>
              <a:rPr lang="nl" dirty="0"/>
              <a:t>Periode 7</a:t>
            </a:r>
          </a:p>
        </p:txBody>
      </p:sp>
      <p:sp>
        <p:nvSpPr>
          <p:cNvPr id="73" name="Date Placeholder 4">
            <a:extLst>
              <a:ext uri="{FF2B5EF4-FFF2-40B4-BE49-F238E27FC236}">
                <a16:creationId xmlns:a16="http://schemas.microsoft.com/office/drawing/2014/main" id="{2E82D4E6-6676-4F8C-A1E1-9BDD7BB599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3464" y="6446520"/>
            <a:ext cx="3517568" cy="365125"/>
          </a:xfrm>
        </p:spPr>
        <p:txBody>
          <a:bodyPr/>
          <a:lstStyle/>
          <a:p>
            <a:pPr rtl="0">
              <a:spcAft>
                <a:spcPts val="600"/>
              </a:spcAft>
            </a:pPr>
            <a:r>
              <a:rPr lang="nl-NL" dirty="0"/>
              <a:t>Februari 2021</a:t>
            </a:r>
            <a:endParaRPr lang="en-US" dirty="0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E997830A-CE4F-418D-97BD-F7592C6BE7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737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970"/>
    </mc:Choice>
    <mc:Fallback xmlns="">
      <p:transition spd="slow" advTm="159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B4F94AF-D1A3-4F80-8C86-D91643F373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Een signaleringsplan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0CE9659-2617-4A3A-9B12-FC87F3C8980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nl-NL" dirty="0"/>
              <a:t>Hulpmiddel om afwijkend gedrag in beeld te brengen.</a:t>
            </a:r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pPr marL="0" indent="0">
              <a:buNone/>
            </a:pPr>
            <a:r>
              <a:rPr lang="nl-NL" dirty="0"/>
              <a:t>Uitgebreid signaleringsplan en doelgroepen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C3D185CE-6B94-4002-8234-211B7791ED9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E4829559-2ABE-463F-98DE-1EDEFD6B5B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CF007331-9111-4CF7-BB53-7967C82BE855}" type="datetime1">
              <a:rPr lang="nl-NL" smtClean="0"/>
              <a:t>4-2-2021</a:t>
            </a:fld>
            <a:endParaRPr lang="en-US" dirty="0"/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38A5E4D6-F835-4EFB-A359-7ABEF2978C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4227" y="1927278"/>
            <a:ext cx="5103169" cy="4425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2C877977-108F-41F5-8EE9-9732F0638D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255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543"/>
    </mc:Choice>
    <mc:Fallback xmlns="">
      <p:transition spd="slow" advTm="675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B404CD7-6310-4B29-892E-60BDF9A460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 anchor="b">
            <a:normAutofit/>
          </a:bodyPr>
          <a:lstStyle/>
          <a:p>
            <a:r>
              <a:rPr lang="nl-NL" dirty="0"/>
              <a:t>Actie ondernemen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0439CAB-D1EF-4972-BB31-7975A379451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97280" y="2120900"/>
            <a:ext cx="4639736" cy="3748193"/>
          </a:xfrm>
        </p:spPr>
        <p:txBody>
          <a:bodyPr>
            <a:normAutofit/>
          </a:bodyPr>
          <a:lstStyle/>
          <a:p>
            <a:r>
              <a:rPr lang="nl-NL" dirty="0"/>
              <a:t>SBARR</a:t>
            </a:r>
          </a:p>
          <a:p>
            <a:endParaRPr lang="nl-NL" dirty="0"/>
          </a:p>
          <a:p>
            <a:r>
              <a:rPr lang="nl-NL" dirty="0"/>
              <a:t>Communicatiemethode om de gezondheidsproblemen over te dragen.</a:t>
            </a:r>
          </a:p>
          <a:p>
            <a:r>
              <a:rPr lang="nl-NL" dirty="0"/>
              <a:t>- Aan een collega</a:t>
            </a:r>
          </a:p>
          <a:p>
            <a:r>
              <a:rPr lang="nl-NL" dirty="0"/>
              <a:t>- Aan medische dienst als ambulance</a:t>
            </a:r>
          </a:p>
          <a:p>
            <a:endParaRPr lang="nl-NL" dirty="0"/>
          </a:p>
        </p:txBody>
      </p:sp>
      <p:pic>
        <p:nvPicPr>
          <p:cNvPr id="11266" name="Picture 2">
            <a:extLst>
              <a:ext uri="{FF2B5EF4-FFF2-40B4-BE49-F238E27FC236}">
                <a16:creationId xmlns:a16="http://schemas.microsoft.com/office/drawing/2014/main" id="{A6F1B25D-B91E-4C21-847C-213D746E84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76" t="13552" r="48908" b="50831"/>
          <a:stretch/>
        </p:blipFill>
        <p:spPr bwMode="auto">
          <a:xfrm>
            <a:off x="7248098" y="802294"/>
            <a:ext cx="4374942" cy="5066800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6D4357AD-B290-4F42-B461-C2CD840737D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218426" y="6446838"/>
            <a:ext cx="2584850" cy="365125"/>
          </a:xfrm>
        </p:spPr>
        <p:txBody>
          <a:bodyPr anchor="ctr">
            <a:normAutofit/>
          </a:bodyPr>
          <a:lstStyle/>
          <a:p>
            <a:pPr rtl="0">
              <a:spcAft>
                <a:spcPts val="600"/>
              </a:spcAft>
            </a:pPr>
            <a:fld id="{CF007331-9111-4CF7-BB53-7967C82BE855}" type="datetime1">
              <a:rPr lang="nl-NL" smtClean="0"/>
              <a:pPr rtl="0">
                <a:spcAft>
                  <a:spcPts val="600"/>
                </a:spcAft>
              </a:pPr>
              <a:t>4-2-2021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7803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AB2EA78-AEB3-469B-9025-3B17201A45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 rtlCol="0" anchor="b">
            <a:normAutofit/>
          </a:bodyPr>
          <a:lstStyle/>
          <a:p>
            <a:pPr lvl="0" rtl="0"/>
            <a:r>
              <a:rPr lang="nl" i="1"/>
              <a:t>Tsja, wat is precies gezondheid?</a:t>
            </a:r>
          </a:p>
        </p:txBody>
      </p:sp>
      <p:sp>
        <p:nvSpPr>
          <p:cNvPr id="71" name="Date Placeholder 4">
            <a:extLst>
              <a:ext uri="{FF2B5EF4-FFF2-40B4-BE49-F238E27FC236}">
                <a16:creationId xmlns:a16="http://schemas.microsoft.com/office/drawing/2014/main" id="{B01794FF-36C5-4C48-B35A-C61393460C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218426" y="6446838"/>
            <a:ext cx="2584850" cy="365125"/>
          </a:xfrm>
        </p:spPr>
        <p:txBody>
          <a:bodyPr/>
          <a:lstStyle/>
          <a:p>
            <a:pPr rtl="0">
              <a:spcAft>
                <a:spcPts val="600"/>
              </a:spcAft>
            </a:pPr>
            <a:fld id="{CF007331-9111-4CF7-BB53-7967C82BE855}" type="datetime1">
              <a:rPr lang="nl-NL" smtClean="0"/>
              <a:pPr rtl="0">
                <a:spcAft>
                  <a:spcPts val="600"/>
                </a:spcAft>
              </a:pPr>
              <a:t>4-2-2021</a:t>
            </a:fld>
            <a:endParaRPr lang="en-US"/>
          </a:p>
        </p:txBody>
      </p:sp>
      <p:pic>
        <p:nvPicPr>
          <p:cNvPr id="8196" name="Picture 4" descr="Definities gezondheid">
            <a:extLst>
              <a:ext uri="{FF2B5EF4-FFF2-40B4-BE49-F238E27FC236}">
                <a16:creationId xmlns:a16="http://schemas.microsoft.com/office/drawing/2014/main" id="{36FE1A1A-AE1F-48D6-9FAB-7A5B8BDFB7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0660" y="1937332"/>
            <a:ext cx="6464300" cy="4309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ECB0788C-CA81-4CD5-89E6-7F9C8D75F3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14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345"/>
    </mc:Choice>
    <mc:Fallback xmlns="">
      <p:transition spd="slow" advTm="493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3297FA5-146D-48BD-A161-50666E4E19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830560" cy="1450757"/>
          </a:xfrm>
        </p:spPr>
        <p:txBody>
          <a:bodyPr>
            <a:normAutofit fontScale="90000"/>
          </a:bodyPr>
          <a:lstStyle/>
          <a:p>
            <a:r>
              <a:rPr lang="nl-NL" dirty="0"/>
              <a:t>Kan (of wil) jouw cliënt aangeven of hij met een gezondheidsprobleem kampt?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4ECF3EE-21EE-47FB-BECE-CC55482128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38F39E6F-C4D3-4233-838E-9ABAB79681C5}" type="datetime1">
              <a:rPr lang="nl-NL" smtClean="0"/>
              <a:t>4-2-2021</a:t>
            </a:fld>
            <a:endParaRPr lang="en-US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4D0E6945-67D6-4285-8CBB-8F7F77173C9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5375" y="2108200"/>
            <a:ext cx="7521576" cy="3760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6B1AC18A-98F1-4880-9793-4C4F8A66E4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922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561"/>
    </mc:Choice>
    <mc:Fallback xmlns="">
      <p:transition spd="slow" advTm="265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itle 2">
            <a:extLst>
              <a:ext uri="{FF2B5EF4-FFF2-40B4-BE49-F238E27FC236}">
                <a16:creationId xmlns:a16="http://schemas.microsoft.com/office/drawing/2014/main" id="{D8AB5C24-6763-4C49-9924-D41E1B3AFA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79" y="4886324"/>
            <a:ext cx="10418446" cy="1925639"/>
          </a:xfrm>
        </p:spPr>
        <p:txBody>
          <a:bodyPr/>
          <a:lstStyle/>
          <a:p>
            <a:r>
              <a:rPr lang="en-US" dirty="0" err="1"/>
              <a:t>Signaleren</a:t>
            </a:r>
            <a:r>
              <a:rPr lang="en-US" dirty="0"/>
              <a:t>:</a:t>
            </a:r>
            <a:br>
              <a:rPr lang="en-US" dirty="0"/>
            </a:br>
            <a:r>
              <a:rPr lang="en-US" dirty="0" err="1"/>
              <a:t>Dat</a:t>
            </a:r>
            <a:r>
              <a:rPr lang="en-US" dirty="0"/>
              <a:t> </a:t>
            </a:r>
            <a:r>
              <a:rPr lang="en-US" dirty="0" err="1"/>
              <a:t>waarnemen</a:t>
            </a:r>
            <a:r>
              <a:rPr lang="en-US" dirty="0"/>
              <a:t> wat </a:t>
            </a:r>
            <a:r>
              <a:rPr lang="en-US" dirty="0" err="1"/>
              <a:t>afwijkt</a:t>
            </a:r>
            <a:r>
              <a:rPr lang="en-US" dirty="0"/>
              <a:t> van de regel (</a:t>
            </a:r>
            <a:r>
              <a:rPr lang="en-US" dirty="0" err="1"/>
              <a:t>niet</a:t>
            </a:r>
            <a:r>
              <a:rPr lang="en-US" dirty="0"/>
              <a:t> van wat </a:t>
            </a:r>
            <a:r>
              <a:rPr lang="en-US" dirty="0" err="1"/>
              <a:t>normaal</a:t>
            </a:r>
            <a:r>
              <a:rPr lang="en-US" dirty="0"/>
              <a:t> is). </a:t>
            </a:r>
            <a:br>
              <a:rPr lang="en-US" dirty="0"/>
            </a:br>
            <a:endParaRPr lang="en-US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E6D5948-55CF-4E8F-AFC7-34EF8488AD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218426" y="6446838"/>
            <a:ext cx="2584850" cy="365125"/>
          </a:xfrm>
        </p:spPr>
        <p:txBody>
          <a:bodyPr anchor="ctr">
            <a:normAutofit/>
          </a:bodyPr>
          <a:lstStyle/>
          <a:p>
            <a:pPr rtl="0">
              <a:spcAft>
                <a:spcPts val="600"/>
              </a:spcAft>
            </a:pPr>
            <a:fld id="{38F39E6F-C4D3-4233-838E-9ABAB79681C5}" type="datetime1">
              <a:rPr lang="nl-NL" smtClean="0"/>
              <a:pPr rtl="0">
                <a:spcAft>
                  <a:spcPts val="600"/>
                </a:spcAft>
              </a:pPr>
              <a:t>4-2-2021</a:t>
            </a:fld>
            <a:endParaRPr lang="en-US"/>
          </a:p>
        </p:txBody>
      </p:sp>
      <p:pic>
        <p:nvPicPr>
          <p:cNvPr id="3076" name="Picture 4" descr="Over ons">
            <a:extLst>
              <a:ext uri="{FF2B5EF4-FFF2-40B4-BE49-F238E27FC236}">
                <a16:creationId xmlns:a16="http://schemas.microsoft.com/office/drawing/2014/main" id="{5910A250-EF0F-43D5-AEC3-182B03A677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6096000" cy="4577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id="{43E419F9-6721-4F23-90B0-BF601612BA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18" r="1673" b="17802"/>
          <a:stretch/>
        </p:blipFill>
        <p:spPr bwMode="auto">
          <a:xfrm>
            <a:off x="5745571" y="0"/>
            <a:ext cx="6446429" cy="4577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76D1FBA2-1245-42C3-9C9B-B4B8A4AF10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007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205"/>
    </mc:Choice>
    <mc:Fallback xmlns="">
      <p:transition spd="slow" advTm="142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4BE51F71-4A61-4201-9F03-FB81FABEF1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79" y="4799362"/>
            <a:ext cx="10113645" cy="1506188"/>
          </a:xfrm>
        </p:spPr>
        <p:txBody>
          <a:bodyPr/>
          <a:lstStyle/>
          <a:p>
            <a:r>
              <a:rPr lang="en-US" dirty="0" err="1"/>
              <a:t>Signaleren</a:t>
            </a:r>
            <a:r>
              <a:rPr lang="en-US" dirty="0"/>
              <a:t> is in de (</a:t>
            </a:r>
            <a:r>
              <a:rPr lang="en-US" dirty="0" err="1"/>
              <a:t>maatschappelijke</a:t>
            </a:r>
            <a:r>
              <a:rPr lang="en-US" dirty="0"/>
              <a:t>) </a:t>
            </a:r>
            <a:r>
              <a:rPr lang="en-US" dirty="0" err="1"/>
              <a:t>zorg</a:t>
            </a:r>
            <a:r>
              <a:rPr lang="en-US" dirty="0"/>
              <a:t>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belangrijke</a:t>
            </a:r>
            <a:r>
              <a:rPr lang="en-US" dirty="0"/>
              <a:t> </a:t>
            </a:r>
            <a:r>
              <a:rPr lang="en-US" dirty="0" err="1"/>
              <a:t>schakel</a:t>
            </a:r>
            <a:r>
              <a:rPr lang="en-US" dirty="0"/>
              <a:t> die </a:t>
            </a:r>
            <a:r>
              <a:rPr lang="en-US" dirty="0" err="1"/>
              <a:t>onderdeel</a:t>
            </a:r>
            <a:r>
              <a:rPr lang="en-US" dirty="0"/>
              <a:t> </a:t>
            </a:r>
            <a:r>
              <a:rPr lang="en-US" dirty="0" err="1"/>
              <a:t>maakt</a:t>
            </a:r>
            <a:r>
              <a:rPr lang="en-US" dirty="0"/>
              <a:t> van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keten</a:t>
            </a:r>
            <a:endParaRPr lang="nl-NL" dirty="0"/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8A1F7B83-FC5F-4B11-B480-3976FA74FC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AC828DE5-5E25-48F8-9D08-0AAF94E065B7}" type="datetime1">
              <a:rPr lang="nl-NL" smtClean="0"/>
              <a:t>4-2-2021</a:t>
            </a:fld>
            <a:endParaRPr lang="en-US" dirty="0"/>
          </a:p>
        </p:txBody>
      </p:sp>
      <p:sp>
        <p:nvSpPr>
          <p:cNvPr id="6" name="Rechthoek: afgeronde hoeken 5">
            <a:extLst>
              <a:ext uri="{FF2B5EF4-FFF2-40B4-BE49-F238E27FC236}">
                <a16:creationId xmlns:a16="http://schemas.microsoft.com/office/drawing/2014/main" id="{343878A3-754A-4FC1-8511-84B3E6CE57D4}"/>
              </a:ext>
            </a:extLst>
          </p:cNvPr>
          <p:cNvSpPr/>
          <p:nvPr/>
        </p:nvSpPr>
        <p:spPr>
          <a:xfrm>
            <a:off x="506095" y="1242060"/>
            <a:ext cx="1741805" cy="1148080"/>
          </a:xfrm>
          <a:prstGeom prst="roundRect">
            <a:avLst/>
          </a:prstGeom>
          <a:solidFill>
            <a:srgbClr val="92D050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Waarnemen</a:t>
            </a:r>
          </a:p>
        </p:txBody>
      </p:sp>
      <p:sp>
        <p:nvSpPr>
          <p:cNvPr id="8" name="Rechthoek: afgeronde hoeken 7">
            <a:extLst>
              <a:ext uri="{FF2B5EF4-FFF2-40B4-BE49-F238E27FC236}">
                <a16:creationId xmlns:a16="http://schemas.microsoft.com/office/drawing/2014/main" id="{4041398F-3CF3-41F0-B438-182BA920DB93}"/>
              </a:ext>
            </a:extLst>
          </p:cNvPr>
          <p:cNvSpPr/>
          <p:nvPr/>
        </p:nvSpPr>
        <p:spPr>
          <a:xfrm>
            <a:off x="3215318" y="1019175"/>
            <a:ext cx="2087242" cy="1370965"/>
          </a:xfrm>
          <a:prstGeom prst="roundRect">
            <a:avLst/>
          </a:prstGeom>
          <a:solidFill>
            <a:srgbClr val="92D050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Signaleren</a:t>
            </a:r>
          </a:p>
        </p:txBody>
      </p:sp>
      <p:sp>
        <p:nvSpPr>
          <p:cNvPr id="9" name="Rechthoek: afgeronde hoeken 8">
            <a:extLst>
              <a:ext uri="{FF2B5EF4-FFF2-40B4-BE49-F238E27FC236}">
                <a16:creationId xmlns:a16="http://schemas.microsoft.com/office/drawing/2014/main" id="{0E88DCA6-1C2E-44E2-BECD-9F606BEDBA3D}"/>
              </a:ext>
            </a:extLst>
          </p:cNvPr>
          <p:cNvSpPr/>
          <p:nvPr/>
        </p:nvSpPr>
        <p:spPr>
          <a:xfrm>
            <a:off x="6268718" y="1242060"/>
            <a:ext cx="1741805" cy="1148080"/>
          </a:xfrm>
          <a:prstGeom prst="roundRect">
            <a:avLst/>
          </a:prstGeom>
          <a:solidFill>
            <a:srgbClr val="92D050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Interpreteren</a:t>
            </a:r>
          </a:p>
        </p:txBody>
      </p:sp>
      <p:sp>
        <p:nvSpPr>
          <p:cNvPr id="10" name="Rechthoek: afgeronde hoeken 9">
            <a:extLst>
              <a:ext uri="{FF2B5EF4-FFF2-40B4-BE49-F238E27FC236}">
                <a16:creationId xmlns:a16="http://schemas.microsoft.com/office/drawing/2014/main" id="{CD65CE3E-C179-4DC2-BBEE-E0F2A38D5166}"/>
              </a:ext>
            </a:extLst>
          </p:cNvPr>
          <p:cNvSpPr/>
          <p:nvPr/>
        </p:nvSpPr>
        <p:spPr>
          <a:xfrm>
            <a:off x="9150030" y="1242060"/>
            <a:ext cx="1741805" cy="1148080"/>
          </a:xfrm>
          <a:prstGeom prst="roundRect">
            <a:avLst/>
          </a:prstGeom>
          <a:solidFill>
            <a:srgbClr val="92D050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Actie ondernemen</a:t>
            </a:r>
          </a:p>
        </p:txBody>
      </p:sp>
      <p:sp>
        <p:nvSpPr>
          <p:cNvPr id="11" name="Rechthoek: afgeronde hoeken 10">
            <a:extLst>
              <a:ext uri="{FF2B5EF4-FFF2-40B4-BE49-F238E27FC236}">
                <a16:creationId xmlns:a16="http://schemas.microsoft.com/office/drawing/2014/main" id="{C11BD2B5-81C0-4426-90B2-D021340B9711}"/>
              </a:ext>
            </a:extLst>
          </p:cNvPr>
          <p:cNvSpPr/>
          <p:nvPr/>
        </p:nvSpPr>
        <p:spPr>
          <a:xfrm>
            <a:off x="506094" y="2747010"/>
            <a:ext cx="1741805" cy="6096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chemeClr val="tx1"/>
                </a:solidFill>
              </a:rPr>
              <a:t>Zintuigen</a:t>
            </a:r>
          </a:p>
        </p:txBody>
      </p:sp>
      <p:sp>
        <p:nvSpPr>
          <p:cNvPr id="12" name="Rechthoek: afgeronde hoeken 11">
            <a:extLst>
              <a:ext uri="{FF2B5EF4-FFF2-40B4-BE49-F238E27FC236}">
                <a16:creationId xmlns:a16="http://schemas.microsoft.com/office/drawing/2014/main" id="{629ECD85-93F5-4701-B6AD-05B6EEC6F346}"/>
              </a:ext>
            </a:extLst>
          </p:cNvPr>
          <p:cNvSpPr/>
          <p:nvPr/>
        </p:nvSpPr>
        <p:spPr>
          <a:xfrm>
            <a:off x="3387406" y="2747010"/>
            <a:ext cx="1741805" cy="6096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chemeClr val="tx1"/>
                </a:solidFill>
              </a:rPr>
              <a:t>Wat valt op / wijkt af?</a:t>
            </a:r>
          </a:p>
        </p:txBody>
      </p:sp>
      <p:sp>
        <p:nvSpPr>
          <p:cNvPr id="13" name="Rechthoek: afgeronde hoeken 12">
            <a:extLst>
              <a:ext uri="{FF2B5EF4-FFF2-40B4-BE49-F238E27FC236}">
                <a16:creationId xmlns:a16="http://schemas.microsoft.com/office/drawing/2014/main" id="{29101CBB-EF33-4EFC-B45B-1F47B8418BBE}"/>
              </a:ext>
            </a:extLst>
          </p:cNvPr>
          <p:cNvSpPr/>
          <p:nvPr/>
        </p:nvSpPr>
        <p:spPr>
          <a:xfrm>
            <a:off x="6268718" y="2747010"/>
            <a:ext cx="1741805" cy="6096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chemeClr val="tx1"/>
                </a:solidFill>
              </a:rPr>
              <a:t>Wat kan er aan de hand zijn?</a:t>
            </a:r>
          </a:p>
        </p:txBody>
      </p:sp>
      <p:sp>
        <p:nvSpPr>
          <p:cNvPr id="14" name="Rechthoek: afgeronde hoeken 13">
            <a:extLst>
              <a:ext uri="{FF2B5EF4-FFF2-40B4-BE49-F238E27FC236}">
                <a16:creationId xmlns:a16="http://schemas.microsoft.com/office/drawing/2014/main" id="{F7967B2C-19F3-4247-B7AE-EA7B63E70AF7}"/>
              </a:ext>
            </a:extLst>
          </p:cNvPr>
          <p:cNvSpPr/>
          <p:nvPr/>
        </p:nvSpPr>
        <p:spPr>
          <a:xfrm>
            <a:off x="9131491" y="2747010"/>
            <a:ext cx="1741805" cy="6096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chemeClr val="tx1"/>
                </a:solidFill>
              </a:rPr>
              <a:t>Handelen</a:t>
            </a:r>
          </a:p>
        </p:txBody>
      </p:sp>
      <p:sp>
        <p:nvSpPr>
          <p:cNvPr id="7" name="Pijl: rechts 6">
            <a:extLst>
              <a:ext uri="{FF2B5EF4-FFF2-40B4-BE49-F238E27FC236}">
                <a16:creationId xmlns:a16="http://schemas.microsoft.com/office/drawing/2014/main" id="{B110FEEF-8733-4CE1-B1F4-B8B380A7A5CC}"/>
              </a:ext>
            </a:extLst>
          </p:cNvPr>
          <p:cNvSpPr/>
          <p:nvPr/>
        </p:nvSpPr>
        <p:spPr>
          <a:xfrm>
            <a:off x="2247899" y="1695450"/>
            <a:ext cx="971551" cy="363188"/>
          </a:xfrm>
          <a:prstGeom prst="rightArrow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6" name="Pijl: rechts 15">
            <a:extLst>
              <a:ext uri="{FF2B5EF4-FFF2-40B4-BE49-F238E27FC236}">
                <a16:creationId xmlns:a16="http://schemas.microsoft.com/office/drawing/2014/main" id="{C7FF06A4-30B0-4B4C-9352-75CA7A0E1D30}"/>
              </a:ext>
            </a:extLst>
          </p:cNvPr>
          <p:cNvSpPr/>
          <p:nvPr/>
        </p:nvSpPr>
        <p:spPr>
          <a:xfrm>
            <a:off x="5297167" y="1666256"/>
            <a:ext cx="971551" cy="392382"/>
          </a:xfrm>
          <a:prstGeom prst="rightArrow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7" name="Pijl: rechts 16">
            <a:extLst>
              <a:ext uri="{FF2B5EF4-FFF2-40B4-BE49-F238E27FC236}">
                <a16:creationId xmlns:a16="http://schemas.microsoft.com/office/drawing/2014/main" id="{498EF89B-F46B-4F38-91AA-C68A514CE683}"/>
              </a:ext>
            </a:extLst>
          </p:cNvPr>
          <p:cNvSpPr/>
          <p:nvPr/>
        </p:nvSpPr>
        <p:spPr>
          <a:xfrm>
            <a:off x="8010523" y="1662446"/>
            <a:ext cx="1139507" cy="363188"/>
          </a:xfrm>
          <a:prstGeom prst="rightArrow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8" name="Audio 17">
            <a:hlinkClick r:id="" action="ppaction://media"/>
            <a:extLst>
              <a:ext uri="{FF2B5EF4-FFF2-40B4-BE49-F238E27FC236}">
                <a16:creationId xmlns:a16="http://schemas.microsoft.com/office/drawing/2014/main" id="{C37DDF70-7431-4057-9EEB-B433A31016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830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376"/>
    </mc:Choice>
    <mc:Fallback xmlns="">
      <p:transition spd="slow" advTm="593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Diversiteit in Bedrijf | Stichting van de Arbeid">
            <a:extLst>
              <a:ext uri="{FF2B5EF4-FFF2-40B4-BE49-F238E27FC236}">
                <a16:creationId xmlns:a16="http://schemas.microsoft.com/office/drawing/2014/main" id="{6191906E-3ADF-4486-96F5-522C85DFB8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" y="3178"/>
            <a:ext cx="12191985" cy="4571994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9C49A829-4AA1-4DEE-93A6-DC458E66AD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79" y="4799362"/>
            <a:ext cx="10113645" cy="743682"/>
          </a:xfrm>
        </p:spPr>
        <p:txBody>
          <a:bodyPr anchor="b">
            <a:normAutofit/>
          </a:bodyPr>
          <a:lstStyle/>
          <a:p>
            <a:r>
              <a:rPr lang="en-US" dirty="0" err="1"/>
              <a:t>Blijf</a:t>
            </a:r>
            <a:r>
              <a:rPr lang="en-US" dirty="0"/>
              <a:t> </a:t>
            </a:r>
            <a:r>
              <a:rPr lang="en-US" dirty="0" err="1"/>
              <a:t>altijd</a:t>
            </a:r>
            <a:r>
              <a:rPr lang="en-US" dirty="0"/>
              <a:t> </a:t>
            </a:r>
            <a:r>
              <a:rPr lang="en-US" dirty="0" err="1"/>
              <a:t>scherp</a:t>
            </a:r>
            <a:r>
              <a:rPr lang="en-US" dirty="0"/>
              <a:t>!</a:t>
            </a:r>
          </a:p>
        </p:txBody>
      </p:sp>
      <p:sp>
        <p:nvSpPr>
          <p:cNvPr id="5124" name="Text Placeholder 3">
            <a:extLst>
              <a:ext uri="{FF2B5EF4-FFF2-40B4-BE49-F238E27FC236}">
                <a16:creationId xmlns:a16="http://schemas.microsoft.com/office/drawing/2014/main" id="{C620CCBC-E68C-4626-83B4-672C951BE8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97279" y="5715000"/>
            <a:ext cx="10113264" cy="609600"/>
          </a:xfrm>
        </p:spPr>
        <p:txBody>
          <a:bodyPr>
            <a:normAutofit/>
          </a:bodyPr>
          <a:lstStyle/>
          <a:p>
            <a:r>
              <a:rPr lang="en-US" dirty="0" err="1"/>
              <a:t>Iedere</a:t>
            </a:r>
            <a:r>
              <a:rPr lang="en-US" dirty="0"/>
              <a:t> client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situatie</a:t>
            </a:r>
            <a:r>
              <a:rPr lang="en-US" dirty="0"/>
              <a:t> is </a:t>
            </a:r>
            <a:r>
              <a:rPr lang="en-US" dirty="0" err="1"/>
              <a:t>anders</a:t>
            </a:r>
            <a:endParaRPr lang="en-US" dirty="0"/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73EE5A64-5DF5-4945-AD7B-5FC29EC20B3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218426" y="6446838"/>
            <a:ext cx="2584850" cy="365125"/>
          </a:xfrm>
        </p:spPr>
        <p:txBody>
          <a:bodyPr anchor="ctr">
            <a:normAutofit/>
          </a:bodyPr>
          <a:lstStyle/>
          <a:p>
            <a:pPr rtl="0">
              <a:spcAft>
                <a:spcPts val="600"/>
              </a:spcAft>
            </a:pPr>
            <a:fld id="{AC828DE5-5E25-48F8-9D08-0AAF94E065B7}" type="datetime1">
              <a:rPr lang="nl-NL" smtClean="0"/>
              <a:pPr rtl="0">
                <a:spcAft>
                  <a:spcPts val="600"/>
                </a:spcAft>
              </a:pPr>
              <a:t>4-2-2021</a:t>
            </a:fld>
            <a:endParaRPr lang="en-US"/>
          </a:p>
        </p:txBody>
      </p:sp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41E85333-725D-466C-91ED-1D2BB52A12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618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874"/>
    </mc:Choice>
    <mc:Fallback xmlns="">
      <p:transition spd="slow" advTm="128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1C26D05-6D94-4ED1-87FC-0947626132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 anchor="b">
            <a:normAutofit/>
          </a:bodyPr>
          <a:lstStyle/>
          <a:p>
            <a:r>
              <a:rPr lang="nl-NL" dirty="0"/>
              <a:t>Aandachtspunten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B0DB020F-F443-406E-9B9C-D605D5AFC6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97280" y="2120900"/>
            <a:ext cx="4639736" cy="3748193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nl-NL" dirty="0"/>
              <a:t>Ziekte-inzicht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nl-NL" dirty="0"/>
              <a:t>Atypisch uiten van klachten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nl-NL" dirty="0"/>
              <a:t>Communicatiebeperking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nl-NL" dirty="0"/>
              <a:t>Continuïteit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nl-NL" dirty="0"/>
              <a:t>Eigen normen</a:t>
            </a:r>
          </a:p>
          <a:p>
            <a:endParaRPr lang="en-US" dirty="0"/>
          </a:p>
        </p:txBody>
      </p:sp>
      <p:pic>
        <p:nvPicPr>
          <p:cNvPr id="6146" name="Picture 2" descr="Grokard in English - Attention!!!">
            <a:extLst>
              <a:ext uri="{FF2B5EF4-FFF2-40B4-BE49-F238E27FC236}">
                <a16:creationId xmlns:a16="http://schemas.microsoft.com/office/drawing/2014/main" id="{85284288-E718-4CB9-A898-88F78E82D4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43406" y="2835062"/>
            <a:ext cx="5912274" cy="2956137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5A00FC44-E5D4-477D-90D7-13333EB07E8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218426" y="6446838"/>
            <a:ext cx="2584850" cy="365125"/>
          </a:xfrm>
        </p:spPr>
        <p:txBody>
          <a:bodyPr anchor="ctr">
            <a:normAutofit/>
          </a:bodyPr>
          <a:lstStyle/>
          <a:p>
            <a:pPr rtl="0">
              <a:spcAft>
                <a:spcPts val="600"/>
              </a:spcAft>
            </a:pPr>
            <a:fld id="{7EC0246C-263D-46C0-97C2-33055410F436}" type="datetime1">
              <a:rPr lang="nl-NL" smtClean="0"/>
              <a:pPr rtl="0">
                <a:spcAft>
                  <a:spcPts val="600"/>
                </a:spcAft>
              </a:pPr>
              <a:t>4-2-2021</a:t>
            </a:fld>
            <a:endParaRPr lang="en-US"/>
          </a:p>
        </p:txBody>
      </p:sp>
      <p:pic>
        <p:nvPicPr>
          <p:cNvPr id="24" name="Audio 23">
            <a:hlinkClick r:id="" action="ppaction://media"/>
            <a:extLst>
              <a:ext uri="{FF2B5EF4-FFF2-40B4-BE49-F238E27FC236}">
                <a16:creationId xmlns:a16="http://schemas.microsoft.com/office/drawing/2014/main" id="{BDEE3F03-0D57-44CB-ACD0-6070BC6FBF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720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9560"/>
    </mc:Choice>
    <mc:Fallback xmlns="">
      <p:transition spd="slow" advTm="2195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FC82B1B-B5C9-4A49-84BC-DEA4FD17C9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Soorten signalen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CDF23C2-CEE1-4068-A983-75F3E6C4F6A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nl-NL" sz="2800" dirty="0"/>
              <a:t>Kritieke signalen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nl-NL" sz="2800" dirty="0"/>
              <a:t>Gevoel van malaise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nl-NL" sz="2800" dirty="0"/>
              <a:t>Veranderingen</a:t>
            </a:r>
          </a:p>
          <a:p>
            <a:endParaRPr lang="nl-NL" dirty="0"/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155DB5A8-8C2B-47C1-8170-6A08379294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CF007331-9111-4CF7-BB53-7967C82BE855}" type="datetime1">
              <a:rPr lang="nl-NL" smtClean="0"/>
              <a:t>4-2-2021</a:t>
            </a:fld>
            <a:endParaRPr lang="en-US" dirty="0"/>
          </a:p>
        </p:txBody>
      </p:sp>
      <p:pic>
        <p:nvPicPr>
          <p:cNvPr id="7174" name="Picture 6">
            <a:extLst>
              <a:ext uri="{FF2B5EF4-FFF2-40B4-BE49-F238E27FC236}">
                <a16:creationId xmlns:a16="http://schemas.microsoft.com/office/drawing/2014/main" id="{FEB238C8-AF60-4B55-A5D9-0C69600D3D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09626">
            <a:off x="5620384" y="749538"/>
            <a:ext cx="6038850" cy="525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Oververmoeidheid - Gezond.be">
            <a:extLst>
              <a:ext uri="{FF2B5EF4-FFF2-40B4-BE49-F238E27FC236}">
                <a16:creationId xmlns:a16="http://schemas.microsoft.com/office/drawing/2014/main" id="{0B45F53D-554C-41D1-9D93-11D927797E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5362" y="1643063"/>
            <a:ext cx="6533340" cy="4357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How to let it go of feeling irritated. (c) KarinSieger.com">
            <a:extLst>
              <a:ext uri="{FF2B5EF4-FFF2-40B4-BE49-F238E27FC236}">
                <a16:creationId xmlns:a16="http://schemas.microsoft.com/office/drawing/2014/main" id="{D42B8E24-ACD7-4F8D-9D13-7C92B944A8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1750" y="2399268"/>
            <a:ext cx="6457950" cy="3629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FE565401-0A6E-40CC-AD9B-F6927E7E991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62234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4620"/>
    </mc:Choice>
    <mc:Fallback xmlns="">
      <p:transition spd="slow" advTm="1346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xit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1408B2F-1B2F-41F4-BF01-52E5E3735C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Veranderingen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4AC43F2-A4BF-40DC-923D-BCA3071C48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97280" y="3038475"/>
            <a:ext cx="4639736" cy="2830618"/>
          </a:xfrm>
        </p:spPr>
        <p:txBody>
          <a:bodyPr>
            <a:normAutofit fontScale="85000" lnSpcReduction="2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nl-NL" dirty="0"/>
              <a:t>Lichamelijk</a:t>
            </a:r>
          </a:p>
          <a:p>
            <a:pPr marL="0" indent="0">
              <a:buNone/>
            </a:pPr>
            <a:br>
              <a:rPr lang="nl-NL" dirty="0"/>
            </a:br>
            <a:endParaRPr lang="nl-NL" dirty="0"/>
          </a:p>
          <a:p>
            <a:pPr>
              <a:buFont typeface="Wingdings" panose="05000000000000000000" pitchFamily="2" charset="2"/>
              <a:buChar char="Ø"/>
            </a:pPr>
            <a:r>
              <a:rPr lang="nl-NL" dirty="0"/>
              <a:t>Geestelijk  / Sociaal</a:t>
            </a:r>
          </a:p>
          <a:p>
            <a:endParaRPr lang="nl-NL" dirty="0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E9167811-3C20-4DFC-8B57-A984E80331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058619" y="2023963"/>
            <a:ext cx="4639736" cy="1566962"/>
          </a:xfrm>
        </p:spPr>
        <p:txBody>
          <a:bodyPr>
            <a:normAutofit fontScale="85000" lnSpcReduction="20000"/>
          </a:bodyPr>
          <a:lstStyle/>
          <a:p>
            <a:r>
              <a:rPr lang="nl-NL" dirty="0"/>
              <a:t>Minder eetlust en of slapen</a:t>
            </a:r>
          </a:p>
          <a:p>
            <a:r>
              <a:rPr lang="nl-NL" dirty="0"/>
              <a:t>Transpireren</a:t>
            </a:r>
          </a:p>
          <a:p>
            <a:r>
              <a:rPr lang="nl-NL" dirty="0"/>
              <a:t>Vreemde geur</a:t>
            </a:r>
          </a:p>
          <a:p>
            <a:r>
              <a:rPr lang="nl-NL" dirty="0"/>
              <a:t>Bewegingsproblemen</a:t>
            </a:r>
          </a:p>
          <a:p>
            <a:endParaRPr lang="nl-NL" dirty="0"/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67B9DA83-65A2-4654-BF8D-1E32D5293C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CF007331-9111-4CF7-BB53-7967C82BE855}" type="datetime1">
              <a:rPr lang="nl-NL" smtClean="0"/>
              <a:t>4-2-2021</a:t>
            </a:fld>
            <a:endParaRPr lang="en-US" dirty="0"/>
          </a:p>
        </p:txBody>
      </p:sp>
      <p:pic>
        <p:nvPicPr>
          <p:cNvPr id="6" name="Picture 10" descr="How to let it go of feeling irritated. (c) KarinSieger.com">
            <a:extLst>
              <a:ext uri="{FF2B5EF4-FFF2-40B4-BE49-F238E27FC236}">
                <a16:creationId xmlns:a16="http://schemas.microsoft.com/office/drawing/2014/main" id="{44DA85E2-5EF5-45BF-8174-E17CBDE005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3825" y="-475675"/>
            <a:ext cx="4448175" cy="2499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jdelijke aanduiding voor inhoud 3">
            <a:extLst>
              <a:ext uri="{FF2B5EF4-FFF2-40B4-BE49-F238E27FC236}">
                <a16:creationId xmlns:a16="http://schemas.microsoft.com/office/drawing/2014/main" id="{447AD8BE-A94B-4C5D-AD3E-EBDF7F17000F}"/>
              </a:ext>
            </a:extLst>
          </p:cNvPr>
          <p:cNvSpPr txBox="1">
            <a:spLocks/>
          </p:cNvSpPr>
          <p:nvPr/>
        </p:nvSpPr>
        <p:spPr>
          <a:xfrm>
            <a:off x="5058619" y="4050557"/>
            <a:ext cx="4639736" cy="1566962"/>
          </a:xfrm>
          <a:prstGeom prst="rect">
            <a:avLst/>
          </a:prstGeom>
        </p:spPr>
        <p:txBody>
          <a:bodyPr vert="horz" lIns="0" tIns="45720" rIns="0" bIns="45720" rtlCol="0">
            <a:normAutofit fontScale="85000" lnSpcReduction="20000"/>
          </a:bodyPr>
          <a:lstStyle>
            <a:lvl1pPr marL="91440" indent="-91440" algn="l" defTabSz="914400" rtl="0" eaLnBrk="1" latinLnBrk="0" hangingPunct="1">
              <a:lnSpc>
                <a:spcPct val="11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1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7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dirty="0"/>
              <a:t>Teruggetrokken</a:t>
            </a:r>
          </a:p>
          <a:p>
            <a:r>
              <a:rPr lang="nl-NL" dirty="0"/>
              <a:t>Sneller geïrriteerd</a:t>
            </a:r>
          </a:p>
          <a:p>
            <a:r>
              <a:rPr lang="nl-NL" dirty="0"/>
              <a:t>Verandering in dag nachtritme</a:t>
            </a:r>
          </a:p>
          <a:p>
            <a:r>
              <a:rPr lang="nl-NL" dirty="0"/>
              <a:t>Afspraken niet nakomen (onverwacht)</a:t>
            </a:r>
          </a:p>
        </p:txBody>
      </p:sp>
      <p:sp>
        <p:nvSpPr>
          <p:cNvPr id="10" name="Pijl: gebogen 9">
            <a:extLst>
              <a:ext uri="{FF2B5EF4-FFF2-40B4-BE49-F238E27FC236}">
                <a16:creationId xmlns:a16="http://schemas.microsoft.com/office/drawing/2014/main" id="{809E495B-93C3-4570-AE7F-539397FABAB9}"/>
              </a:ext>
            </a:extLst>
          </p:cNvPr>
          <p:cNvSpPr/>
          <p:nvPr/>
        </p:nvSpPr>
        <p:spPr>
          <a:xfrm>
            <a:off x="1550561" y="2385338"/>
            <a:ext cx="2869039" cy="653137"/>
          </a:xfrm>
          <a:prstGeom prst="bentArrow">
            <a:avLst>
              <a:gd name="adj1" fmla="val 25000"/>
              <a:gd name="adj2" fmla="val 30104"/>
              <a:gd name="adj3" fmla="val 25000"/>
              <a:gd name="adj4" fmla="val 43750"/>
            </a:avLst>
          </a:prstGeom>
          <a:solidFill>
            <a:schemeClr val="bg1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solidFill>
                <a:schemeClr val="tx1"/>
              </a:solidFill>
            </a:endParaRPr>
          </a:p>
        </p:txBody>
      </p:sp>
      <p:sp>
        <p:nvSpPr>
          <p:cNvPr id="11" name="Pijl: gebogen 10">
            <a:extLst>
              <a:ext uri="{FF2B5EF4-FFF2-40B4-BE49-F238E27FC236}">
                <a16:creationId xmlns:a16="http://schemas.microsoft.com/office/drawing/2014/main" id="{9B8AAA54-E701-4AB0-AB39-21BBF86D9119}"/>
              </a:ext>
            </a:extLst>
          </p:cNvPr>
          <p:cNvSpPr/>
          <p:nvPr/>
        </p:nvSpPr>
        <p:spPr>
          <a:xfrm flipV="1">
            <a:off x="1550560" y="4399343"/>
            <a:ext cx="2869039" cy="653135"/>
          </a:xfrm>
          <a:prstGeom prst="bentArrow">
            <a:avLst>
              <a:gd name="adj1" fmla="val 25000"/>
              <a:gd name="adj2" fmla="val 30104"/>
              <a:gd name="adj3" fmla="val 25000"/>
              <a:gd name="adj4" fmla="val 43750"/>
            </a:avLst>
          </a:prstGeom>
          <a:solidFill>
            <a:schemeClr val="bg1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C4985433-9A25-454C-A671-CCB61EF7355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80873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192"/>
    </mc:Choice>
    <mc:Fallback xmlns="">
      <p:transition spd="slow" advTm="671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4" grpId="0" uiExpand="1" build="p"/>
      <p:bldP spid="9" grpId="0"/>
      <p:bldP spid="10" grpId="0" animBg="1"/>
      <p:bldP spid="11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2|28.1|23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3|18"/>
</p:tagLst>
</file>

<file path=ppt/theme/theme1.xml><?xml version="1.0" encoding="utf-8"?>
<a:theme xmlns:a="http://schemas.openxmlformats.org/drawingml/2006/main" name="1_RetrospectVTI">
  <a:themeElements>
    <a:clrScheme name="Custom 37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9BA8B7"/>
      </a:accent1>
      <a:accent2>
        <a:srgbClr val="E6A02E"/>
      </a:accent2>
      <a:accent3>
        <a:srgbClr val="BF6A3B"/>
      </a:accent3>
      <a:accent4>
        <a:srgbClr val="92987A"/>
      </a:accent4>
      <a:accent5>
        <a:srgbClr val="857659"/>
      </a:accent5>
      <a:accent6>
        <a:srgbClr val="A0988C"/>
      </a:accent6>
      <a:hlink>
        <a:srgbClr val="00B0F0"/>
      </a:hlink>
      <a:folHlink>
        <a:srgbClr val="738F97"/>
      </a:folHlink>
    </a:clrScheme>
    <a:fontScheme name="Retrospect">
      <a:majorFont>
        <a:latin typeface="Bookman Old Style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41798725_TF56160789" id="{09347C12-031C-413E-A748-FF4F71BF118C}" vid="{3DEA83A5-CB99-49DA-AF92-88A659250F56}"/>
    </a:ext>
  </a:extLst>
</a:theme>
</file>

<file path=ppt/theme/theme2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196</TotalTime>
  <Words>192</Words>
  <Application>Microsoft Office PowerPoint</Application>
  <PresentationFormat>Breedbeeld</PresentationFormat>
  <Paragraphs>63</Paragraphs>
  <Slides>11</Slides>
  <Notes>0</Notes>
  <HiddenSlides>0</HiddenSlides>
  <MMClips>10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11</vt:i4>
      </vt:variant>
    </vt:vector>
  </HeadingPairs>
  <TitlesOfParts>
    <vt:vector size="16" baseType="lpstr">
      <vt:lpstr>Bookman Old Style</vt:lpstr>
      <vt:lpstr>Calibri</vt:lpstr>
      <vt:lpstr>Franklin Gothic Book</vt:lpstr>
      <vt:lpstr>Wingdings</vt:lpstr>
      <vt:lpstr>1_RetrospectVTI</vt:lpstr>
      <vt:lpstr>Signaleren van gezondheids-problemen</vt:lpstr>
      <vt:lpstr>Tsja, wat is precies gezondheid?</vt:lpstr>
      <vt:lpstr>Kan (of wil) jouw cliënt aangeven of hij met een gezondheidsprobleem kampt?</vt:lpstr>
      <vt:lpstr>Signaleren: Dat waarnemen wat afwijkt van de regel (niet van wat normaal is).  </vt:lpstr>
      <vt:lpstr>Signaleren is in de (maatschappelijke) zorg een belangrijke schakel die onderdeel maakt van een keten</vt:lpstr>
      <vt:lpstr>Blijf altijd scherp!</vt:lpstr>
      <vt:lpstr>Aandachtspunten</vt:lpstr>
      <vt:lpstr>Soorten signalen</vt:lpstr>
      <vt:lpstr>Veranderingen</vt:lpstr>
      <vt:lpstr>Een signaleringsplan</vt:lpstr>
      <vt:lpstr>Actie ondernemen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Signaleren van gezondheids-problemen</dc:title>
  <dc:creator>Edwin Bakker</dc:creator>
  <cp:lastModifiedBy>Jojanneke Post - Huzen</cp:lastModifiedBy>
  <cp:revision>1</cp:revision>
  <dcterms:created xsi:type="dcterms:W3CDTF">2021-01-29T16:56:35Z</dcterms:created>
  <dcterms:modified xsi:type="dcterms:W3CDTF">2021-02-04T11:02:40Z</dcterms:modified>
</cp:coreProperties>
</file>